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38" autoAdjust="0"/>
  </p:normalViewPr>
  <p:slideViewPr>
    <p:cSldViewPr snapToGrid="0" snapToObjects="1">
      <p:cViewPr>
        <p:scale>
          <a:sx n="100" d="100"/>
          <a:sy n="100" d="100"/>
        </p:scale>
        <p:origin x="-1344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B0CF8-E999-4549-9968-F2F9FE10985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91274-1E36-B047-82A1-499AB9A7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Mining is slated to cease</a:t>
            </a:r>
            <a:r>
              <a:rPr lang="en-US" baseline="0" dirty="0" smtClean="0"/>
              <a:t> in 2021, with remediation done by 2026 so the land can be incorporated into the national park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Edible tissues of wild plants and animals that are traditionally hunted by and gathered by aboriginal people for sustenance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Radionuclides can sum (and given reasoning)</a:t>
            </a:r>
          </a:p>
          <a:p>
            <a:r>
              <a:rPr lang="en-US" dirty="0" smtClean="0"/>
              <a:t>Selected</a:t>
            </a:r>
            <a:r>
              <a:rPr lang="en-US" baseline="0" dirty="0" smtClean="0"/>
              <a:t> these 4 metals because we know that they have specific disease outcomes in large mammals, and can </a:t>
            </a:r>
            <a:r>
              <a:rPr lang="en-US" baseline="0" dirty="0" err="1" smtClean="0"/>
              <a:t>bioaccumulate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original paper just showed histograms</a:t>
            </a:r>
            <a:r>
              <a:rPr lang="en-US" baseline="0" dirty="0" smtClean="0"/>
              <a:t> of sample numbers over the years</a:t>
            </a:r>
          </a:p>
          <a:p>
            <a:r>
              <a:rPr lang="en-US" baseline="0" dirty="0" smtClean="0"/>
              <a:t>another paper discussed how do measure concentrations- this wasn’t something available to us to use as it was just published this </a:t>
            </a:r>
            <a:r>
              <a:rPr lang="en-US" baseline="0" dirty="0" err="1" smtClean="0"/>
              <a:t>december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0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the standard approach for shiny, but </a:t>
            </a:r>
            <a:r>
              <a:rPr lang="en-US" dirty="0" err="1" smtClean="0"/>
              <a:t>inlcuded</a:t>
            </a:r>
            <a:r>
              <a:rPr lang="en-US" dirty="0" smtClean="0"/>
              <a:t> image.</a:t>
            </a:r>
            <a:r>
              <a:rPr lang="en-US" baseline="0" dirty="0" smtClean="0"/>
              <a:t> made sure that specified fluid row and column. main package used was leaflet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leaflet is able to look out our geo </a:t>
            </a:r>
            <a:r>
              <a:rPr lang="en-US" baseline="0" dirty="0" err="1" smtClean="0"/>
              <a:t>aussie</a:t>
            </a:r>
            <a:r>
              <a:rPr lang="en-US" baseline="0" dirty="0" smtClean="0"/>
              <a:t> data set and pull out the long and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, and make a map right away! as long as we’ve previously </a:t>
            </a:r>
            <a:r>
              <a:rPr lang="en-US" baseline="0" dirty="0" err="1" smtClean="0"/>
              <a:t>subsetted</a:t>
            </a:r>
            <a:r>
              <a:rPr lang="en-US" baseline="0" dirty="0" smtClean="0"/>
              <a:t> the data set in the </a:t>
            </a:r>
            <a:r>
              <a:rPr lang="en-US" baseline="0" dirty="0" err="1" smtClean="0"/>
              <a:t>server.R</a:t>
            </a:r>
            <a:r>
              <a:rPr lang="en-US" baseline="0" dirty="0" smtClean="0"/>
              <a:t> script to include what users had specified in the app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the year and the sample type). now in this call its not the </a:t>
            </a:r>
            <a:r>
              <a:rPr lang="en-US" baseline="0" dirty="0" err="1" smtClean="0"/>
              <a:t>subsetted</a:t>
            </a:r>
            <a:r>
              <a:rPr lang="en-US" baseline="0" dirty="0" smtClean="0"/>
              <a:t> data, because we needed that in the next few lines of code to keep the map panned correctly-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leaflet map is very touchy for when the user changes their selections in the app, and actually takes a ton of time to go </a:t>
            </a:r>
            <a:r>
              <a:rPr lang="en-US" baseline="0" dirty="0" err="1" smtClean="0"/>
              <a:t>bac</a:t>
            </a:r>
            <a:r>
              <a:rPr lang="en-US" baseline="0" dirty="0" smtClean="0"/>
              <a:t> and re-generate the map. so can keep it panned to one place via the ‘</a:t>
            </a:r>
            <a:r>
              <a:rPr lang="en-US" baseline="0" dirty="0" err="1" smtClean="0"/>
              <a:t>observeEvent</a:t>
            </a:r>
            <a:r>
              <a:rPr lang="en-US" baseline="0" dirty="0" smtClean="0"/>
              <a:t>’ function in the </a:t>
            </a:r>
            <a:r>
              <a:rPr lang="en-US" baseline="0" dirty="0" err="1" smtClean="0"/>
              <a:t>server.R</a:t>
            </a:r>
            <a:r>
              <a:rPr lang="en-US" baseline="0" dirty="0" smtClean="0"/>
              <a:t>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042" y="76959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we know about </a:t>
            </a:r>
            <a:r>
              <a:rPr lang="en-US" b="1" u="sng" dirty="0" smtClean="0"/>
              <a:t>Metals </a:t>
            </a:r>
            <a:r>
              <a:rPr lang="en-US" dirty="0" smtClean="0"/>
              <a:t>and </a:t>
            </a:r>
            <a:r>
              <a:rPr lang="en-US" b="1" u="sng" dirty="0" smtClean="0"/>
              <a:t>Radionuclides</a:t>
            </a:r>
            <a:r>
              <a:rPr lang="en-US" dirty="0" smtClean="0"/>
              <a:t> coming from </a:t>
            </a:r>
            <a:br>
              <a:rPr lang="en-US" dirty="0" smtClean="0"/>
            </a:br>
            <a:r>
              <a:rPr lang="en-US" dirty="0" smtClean="0"/>
              <a:t>The Ranger Mine??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39013"/>
            <a:ext cx="9246183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Preston Phillips, Scott </a:t>
            </a:r>
            <a:r>
              <a:rPr lang="en-US" sz="2000" dirty="0" err="1" smtClean="0"/>
              <a:t>Braley</a:t>
            </a:r>
            <a:r>
              <a:rPr lang="en-US" sz="2000" dirty="0" smtClean="0"/>
              <a:t>, Chloe Stenkamp-Strahm</a:t>
            </a:r>
          </a:p>
          <a:p>
            <a:r>
              <a:rPr lang="en-US" sz="2000" dirty="0" smtClean="0"/>
              <a:t>R Programming, Fall 2016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426306" y="5127868"/>
            <a:ext cx="43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Alligator Rivers Region, Australia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24" y="2239622"/>
            <a:ext cx="4444449" cy="28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9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radionuclides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90" y="1148879"/>
            <a:ext cx="5562992" cy="5562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72" y="1148879"/>
            <a:ext cx="5562992" cy="55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74" y="1148881"/>
            <a:ext cx="5462213" cy="5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95" y="1088413"/>
            <a:ext cx="5764550" cy="5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Now we can look at sample type, distance, time, and concentration of contaminant together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SHINY!!!!!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8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do seem to be trends in radionuclide and metal concentrations with proximity to the mine.</a:t>
            </a:r>
          </a:p>
          <a:p>
            <a:r>
              <a:rPr lang="en-US" dirty="0" smtClean="0"/>
              <a:t>As far as we know, this is the first time this data set of contaminants has been analyzed over time and related to their distance from the mine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51000"/>
            <a:ext cx="8293100" cy="35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041650"/>
            <a:ext cx="8293100" cy="273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0200" y="5854700"/>
            <a:ext cx="659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i="1" dirty="0" smtClean="0"/>
              <a:t>…....</a:t>
            </a:r>
            <a:r>
              <a:rPr lang="en-US" i="1" dirty="0" smtClean="0"/>
              <a:t>We’d expect others to start analyzing distance and time, especially because the concentration measurements now have validation methods!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9539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100" y="-68262"/>
            <a:ext cx="8674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Approach and Lessons Learned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-68262"/>
            <a:ext cx="8229600" cy="1143000"/>
          </a:xfrm>
        </p:spPr>
        <p:txBody>
          <a:bodyPr/>
          <a:lstStyle/>
          <a:p>
            <a:r>
              <a:rPr lang="en-US" dirty="0" smtClean="0"/>
              <a:t>Approach and Lessons with Shiny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100" y="1074738"/>
            <a:ext cx="529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Inserting an image in </a:t>
            </a:r>
            <a:r>
              <a:rPr lang="en-US" b="1" u="sng" dirty="0" err="1" smtClean="0"/>
              <a:t>ui.R</a:t>
            </a:r>
            <a:r>
              <a:rPr lang="en-US" b="1" u="sng" dirty="0" smtClean="0"/>
              <a:t> (in a folder labeled ‘www’):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57802"/>
            <a:ext cx="63073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fluidRow</a:t>
            </a:r>
            <a:r>
              <a:rPr lang="en-US" dirty="0"/>
              <a:t>(</a:t>
            </a:r>
          </a:p>
          <a:p>
            <a:r>
              <a:rPr lang="en-US" dirty="0"/>
              <a:t>             column(6,</a:t>
            </a:r>
          </a:p>
          <a:p>
            <a:r>
              <a:rPr lang="en-US" dirty="0"/>
              <a:t>                  </a:t>
            </a:r>
            <a:r>
              <a:rPr lang="en-US" dirty="0" err="1"/>
              <a:t>img</a:t>
            </a:r>
            <a:r>
              <a:rPr lang="en-US" dirty="0"/>
              <a:t>(</a:t>
            </a:r>
            <a:r>
              <a:rPr lang="en-US" dirty="0" err="1"/>
              <a:t>src</a:t>
            </a:r>
            <a:r>
              <a:rPr lang="en-US" dirty="0"/>
              <a:t> = </a:t>
            </a:r>
            <a:r>
              <a:rPr lang="en-US" dirty="0">
                <a:solidFill>
                  <a:srgbClr val="008000"/>
                </a:solidFill>
              </a:rPr>
              <a:t>"Ranger2005.jpg"</a:t>
            </a:r>
            <a:r>
              <a:rPr lang="en-US" dirty="0"/>
              <a:t>, height = 100, width = 375),</a:t>
            </a:r>
          </a:p>
          <a:p>
            <a:r>
              <a:rPr lang="en-US" dirty="0"/>
              <a:t>                  h6(</a:t>
            </a:r>
            <a:r>
              <a:rPr lang="en-US" dirty="0">
                <a:solidFill>
                  <a:srgbClr val="008000"/>
                </a:solidFill>
              </a:rPr>
              <a:t>"Image of Ranger Treatment plant, with mine</a:t>
            </a:r>
          </a:p>
          <a:p>
            <a:r>
              <a:rPr lang="en-US" dirty="0">
                <a:solidFill>
                  <a:srgbClr val="008000"/>
                </a:solidFill>
              </a:rPr>
              <a:t>                       pit (source </a:t>
            </a:r>
            <a:r>
              <a:rPr lang="en-US" dirty="0" err="1">
                <a:solidFill>
                  <a:srgbClr val="008000"/>
                </a:solidFill>
              </a:rPr>
              <a:t>www.world-nuclear.org</a:t>
            </a:r>
            <a:r>
              <a:rPr lang="en-US" dirty="0">
                <a:solidFill>
                  <a:srgbClr val="008000"/>
                </a:solidFill>
              </a:rPr>
              <a:t>)"</a:t>
            </a:r>
            <a:r>
              <a:rPr lang="en-US" dirty="0"/>
              <a:t>),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3086100"/>
            <a:ext cx="8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Making the pop-ups for user defined samples, containing concentrations, in </a:t>
            </a:r>
            <a:r>
              <a:rPr lang="en-US" b="1" u="sng" dirty="0" err="1"/>
              <a:t>s</a:t>
            </a:r>
            <a:r>
              <a:rPr lang="en-US" b="1" u="sng" dirty="0" err="1" smtClean="0"/>
              <a:t>erver.R</a:t>
            </a:r>
            <a:r>
              <a:rPr lang="en-US" b="1" u="sng" dirty="0" smtClean="0"/>
              <a:t>: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689100" y="3430032"/>
            <a:ext cx="43559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popups &lt;- reactive({</a:t>
            </a:r>
          </a:p>
          <a:p>
            <a:r>
              <a:rPr lang="en-US" dirty="0"/>
              <a:t>    </a:t>
            </a:r>
            <a:r>
              <a:rPr lang="en-US" dirty="0" err="1"/>
              <a:t>popup_info</a:t>
            </a:r>
            <a:r>
              <a:rPr lang="en-US" dirty="0"/>
              <a:t> &lt;- paste0(</a:t>
            </a:r>
            <a:r>
              <a:rPr lang="en-US" dirty="0">
                <a:solidFill>
                  <a:srgbClr val="008000"/>
                </a:solidFill>
              </a:rPr>
              <a:t>"&lt;b&gt;Copper:&lt;/b&gt;  "</a:t>
            </a:r>
            <a:r>
              <a:rPr lang="en-US" dirty="0"/>
              <a:t>, 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()$Cu</a:t>
            </a:r>
            <a:r>
              <a:rPr lang="en-US" dirty="0">
                <a:solidFill>
                  <a:srgbClr val="008000"/>
                </a:solidFill>
              </a:rPr>
              <a:t>, 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</a:t>
            </a:r>
            <a:r>
              <a:rPr lang="en-US" dirty="0"/>
              <a:t>",</a:t>
            </a:r>
          </a:p>
          <a:p>
            <a:r>
              <a:rPr lang="en-US" dirty="0"/>
              <a:t>                        </a:t>
            </a:r>
            <a:r>
              <a:rPr lang="en-US" dirty="0">
                <a:solidFill>
                  <a:srgbClr val="008000"/>
                </a:solidFill>
              </a:rPr>
              <a:t> "&lt;b&gt;Arsenic:&lt;/b&gt;  "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()$As, </a:t>
            </a:r>
            <a:r>
              <a:rPr lang="en-US" dirty="0">
                <a:solidFill>
                  <a:srgbClr val="008000"/>
                </a:solidFill>
              </a:rPr>
              <a:t>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/&gt;"</a:t>
            </a:r>
            <a:r>
              <a:rPr lang="en-US" dirty="0"/>
              <a:t>,</a:t>
            </a:r>
          </a:p>
          <a:p>
            <a:r>
              <a:rPr lang="en-US" dirty="0"/>
              <a:t>                        </a:t>
            </a:r>
            <a:r>
              <a:rPr lang="en-US" dirty="0">
                <a:solidFill>
                  <a:srgbClr val="008000"/>
                </a:solidFill>
              </a:rPr>
              <a:t> "&lt;b&gt;Mercury:&lt;/b&gt;  </a:t>
            </a:r>
            <a:r>
              <a:rPr lang="en-US" dirty="0"/>
              <a:t>",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()$Hg, </a:t>
            </a:r>
            <a:r>
              <a:rPr lang="en-US" dirty="0">
                <a:solidFill>
                  <a:srgbClr val="008000"/>
                </a:solidFill>
              </a:rPr>
              <a:t>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/&gt;"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>
                <a:solidFill>
                  <a:srgbClr val="008000"/>
                </a:solidFill>
              </a:rPr>
              <a:t>"&lt;b&gt;Lead:&lt;/b&gt;  "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</a:t>
            </a:r>
            <a:r>
              <a:rPr lang="en-US" dirty="0" err="1"/>
              <a:t>Pb</a:t>
            </a:r>
            <a:r>
              <a:rPr lang="en-US" dirty="0">
                <a:solidFill>
                  <a:srgbClr val="008000"/>
                </a:solidFill>
              </a:rPr>
              <a:t>, 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/&gt;"</a:t>
            </a:r>
            <a:r>
              <a:rPr lang="en-US" dirty="0"/>
              <a:t>,</a:t>
            </a:r>
          </a:p>
          <a:p>
            <a:r>
              <a:rPr lang="en-US" dirty="0"/>
              <a:t>                        </a:t>
            </a:r>
            <a:r>
              <a:rPr lang="en-US" dirty="0">
                <a:solidFill>
                  <a:srgbClr val="008000"/>
                </a:solidFill>
              </a:rPr>
              <a:t> "&lt;b&gt;Radionuclides:&lt;/b&gt;  "</a:t>
            </a:r>
            <a:r>
              <a:rPr lang="en-US" dirty="0"/>
              <a:t>, 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()$radionuclides)</a:t>
            </a:r>
          </a:p>
          <a:p>
            <a:r>
              <a:rPr lang="en-US" dirty="0"/>
              <a:t>  })</a:t>
            </a:r>
          </a:p>
        </p:txBody>
      </p:sp>
    </p:spTree>
    <p:extLst>
      <p:ext uri="{BB962C8B-B14F-4D97-AF65-F5344CB8AC3E}">
        <p14:creationId xmlns:p14="http://schemas.microsoft.com/office/powerpoint/2010/main" val="368367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-68262"/>
            <a:ext cx="8229600" cy="1143000"/>
          </a:xfrm>
        </p:spPr>
        <p:txBody>
          <a:bodyPr/>
          <a:lstStyle/>
          <a:p>
            <a:r>
              <a:rPr lang="en-US" dirty="0" smtClean="0"/>
              <a:t>Approach and Lessons with Shiny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100" y="1074738"/>
            <a:ext cx="435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Making a leaflet map in the server. R script: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57802"/>
            <a:ext cx="6990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output$RiverMap</a:t>
            </a:r>
            <a:r>
              <a:rPr lang="en-US" dirty="0"/>
              <a:t> &lt;- </a:t>
            </a:r>
            <a:r>
              <a:rPr lang="en-US" dirty="0" err="1"/>
              <a:t>renderLeaflet</a:t>
            </a:r>
            <a:r>
              <a:rPr lang="en-US" dirty="0"/>
              <a:t>({</a:t>
            </a:r>
          </a:p>
          <a:p>
            <a:r>
              <a:rPr lang="en-US" dirty="0"/>
              <a:t>    leaflet(</a:t>
            </a:r>
            <a:r>
              <a:rPr lang="en-US" dirty="0" err="1"/>
              <a:t>geo_aussie_shiny</a:t>
            </a:r>
            <a:r>
              <a:rPr lang="en-US" dirty="0"/>
              <a:t>) %&gt;% </a:t>
            </a:r>
            <a:r>
              <a:rPr lang="en-US" dirty="0" err="1"/>
              <a:t>setView</a:t>
            </a:r>
            <a:r>
              <a:rPr lang="en-US" dirty="0"/>
              <a:t>(132.9107, -12.6848, zoom = 7)</a:t>
            </a:r>
          </a:p>
          <a:p>
            <a:r>
              <a:rPr lang="en-US" dirty="0"/>
              <a:t>  })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2716768"/>
            <a:ext cx="68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Keeping the output map ‘panned’ when the user changes selections: 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689100" y="3430032"/>
            <a:ext cx="53419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observeEvent</a:t>
            </a:r>
            <a:r>
              <a:rPr lang="en-US" dirty="0"/>
              <a:t>(</a:t>
            </a:r>
            <a:r>
              <a:rPr lang="en-US" dirty="0" err="1"/>
              <a:t>input$Substrate</a:t>
            </a:r>
            <a:r>
              <a:rPr lang="en-US" dirty="0"/>
              <a:t>, {</a:t>
            </a:r>
          </a:p>
          <a:p>
            <a:r>
              <a:rPr lang="en-US" dirty="0"/>
              <a:t>    </a:t>
            </a:r>
            <a:r>
              <a:rPr lang="en-US" dirty="0" err="1"/>
              <a:t>leafletProxy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RiverMap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, data = </a:t>
            </a:r>
            <a:r>
              <a:rPr lang="en-US" dirty="0" err="1"/>
              <a:t>filteredData</a:t>
            </a:r>
            <a:r>
              <a:rPr lang="en-US" dirty="0"/>
              <a:t>()) %&gt;%</a:t>
            </a:r>
          </a:p>
          <a:p>
            <a:r>
              <a:rPr lang="en-US" dirty="0"/>
              <a:t>      </a:t>
            </a:r>
            <a:r>
              <a:rPr lang="en-US" dirty="0" err="1"/>
              <a:t>clearShapes</a:t>
            </a:r>
            <a:r>
              <a:rPr lang="en-US" dirty="0"/>
              <a:t>() %&gt;%</a:t>
            </a:r>
          </a:p>
          <a:p>
            <a:r>
              <a:rPr lang="en-US" dirty="0"/>
              <a:t>      </a:t>
            </a:r>
            <a:r>
              <a:rPr lang="en-US" dirty="0" err="1"/>
              <a:t>addProviderTiles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Stamen.Watercolor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)%&gt;%</a:t>
            </a:r>
          </a:p>
          <a:p>
            <a:r>
              <a:rPr lang="en-US" dirty="0"/>
              <a:t>      </a:t>
            </a:r>
            <a:r>
              <a:rPr lang="en-US" dirty="0" err="1"/>
              <a:t>addPolylines</a:t>
            </a:r>
            <a:r>
              <a:rPr lang="en-US" dirty="0"/>
              <a:t>(data=</a:t>
            </a:r>
            <a:r>
              <a:rPr lang="en-US" dirty="0" err="1"/>
              <a:t>river_map</a:t>
            </a:r>
            <a:r>
              <a:rPr lang="en-US" dirty="0"/>
              <a:t>)%&gt;%</a:t>
            </a:r>
          </a:p>
          <a:p>
            <a:r>
              <a:rPr lang="en-US" dirty="0"/>
              <a:t>      </a:t>
            </a:r>
            <a:r>
              <a:rPr lang="en-US" dirty="0" err="1"/>
              <a:t>addPolylines</a:t>
            </a:r>
            <a:r>
              <a:rPr lang="en-US" dirty="0"/>
              <a:t>(data=</a:t>
            </a:r>
            <a:r>
              <a:rPr lang="en-US" dirty="0" err="1"/>
              <a:t>river_mouthmap</a:t>
            </a:r>
            <a:r>
              <a:rPr lang="en-US" dirty="0"/>
              <a:t>) %&gt;%</a:t>
            </a:r>
          </a:p>
          <a:p>
            <a:r>
              <a:rPr lang="en-US" dirty="0"/>
              <a:t>      </a:t>
            </a:r>
            <a:r>
              <a:rPr lang="en-US" dirty="0" err="1"/>
              <a:t>addMarkers</a:t>
            </a:r>
            <a:r>
              <a:rPr lang="en-US" dirty="0"/>
              <a:t>(data=</a:t>
            </a:r>
            <a:r>
              <a:rPr lang="en-US" dirty="0" err="1"/>
              <a:t>filteredData</a:t>
            </a:r>
            <a:r>
              <a:rPr lang="en-US" dirty="0"/>
              <a:t>(), popup = popups())</a:t>
            </a:r>
          </a:p>
          <a:p>
            <a:r>
              <a:rPr lang="en-US" dirty="0"/>
              <a:t>  })</a:t>
            </a:r>
          </a:p>
        </p:txBody>
      </p:sp>
    </p:spTree>
    <p:extLst>
      <p:ext uri="{BB962C8B-B14F-4D97-AF65-F5344CB8AC3E}">
        <p14:creationId xmlns:p14="http://schemas.microsoft.com/office/powerpoint/2010/main" val="10193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03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Basic shape of the world (sphere vs. oblate ellipsoid)</a:t>
            </a:r>
          </a:p>
          <a:p>
            <a:r>
              <a:rPr lang="en-US" sz="2400" dirty="0" smtClean="0"/>
              <a:t>Which projection?</a:t>
            </a:r>
          </a:p>
          <a:p>
            <a:pPr lvl="1"/>
            <a:r>
              <a:rPr lang="en-US" sz="2000" dirty="0" smtClean="0"/>
              <a:t>Mercator, cylindrical, conic (how do you go from 3D to 2D?)</a:t>
            </a:r>
          </a:p>
          <a:p>
            <a:pPr lvl="1"/>
            <a:r>
              <a:rPr lang="en-US" sz="2000" dirty="0" smtClean="0"/>
              <a:t>Reference points (where is zero?)</a:t>
            </a:r>
          </a:p>
          <a:p>
            <a:pPr lvl="1"/>
            <a:r>
              <a:rPr lang="en-US" sz="2000" dirty="0" smtClean="0"/>
              <a:t>How is location measured (meters, degrees, kilometers)</a:t>
            </a:r>
            <a:endParaRPr lang="en-US" sz="2000" dirty="0"/>
          </a:p>
        </p:txBody>
      </p:sp>
      <p:pic>
        <p:nvPicPr>
          <p:cNvPr id="4" name="Picture 3" descr="Utm-zo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3752850"/>
            <a:ext cx="4991100" cy="2495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99400" y="5130800"/>
            <a:ext cx="254000" cy="152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3619500"/>
            <a:ext cx="31369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data is in UTM (a Mercator Projection), in zones 52S and 53S, and uses Easting and Northing </a:t>
            </a:r>
            <a:r>
              <a:rPr lang="en-US" dirty="0" smtClean="0"/>
              <a:t>(meters from a given point in the zone) instead </a:t>
            </a:r>
            <a:r>
              <a:rPr lang="en-US" dirty="0"/>
              <a:t>of Latitude and </a:t>
            </a:r>
            <a:r>
              <a:rPr lang="en-US" dirty="0" smtClean="0"/>
              <a:t>Longitude, and uses a standard called WGS84 to define the shape of the earth.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8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49100"/>
            <a:ext cx="8890000" cy="560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14" y="226804"/>
            <a:ext cx="7104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Ranger Uranium Mine, operational from 1980 - present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084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Geospatial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244600"/>
            <a:ext cx="5384800" cy="54229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Packages </a:t>
            </a:r>
            <a:r>
              <a:rPr lang="en-US" sz="2000" i="1" dirty="0" err="1" smtClean="0"/>
              <a:t>rgdal</a:t>
            </a:r>
            <a:r>
              <a:rPr lang="en-US" sz="2000" dirty="0" smtClean="0"/>
              <a:t> and </a:t>
            </a:r>
            <a:r>
              <a:rPr lang="en-US" sz="2000" i="1" dirty="0" err="1" smtClean="0"/>
              <a:t>sp</a:t>
            </a:r>
            <a:r>
              <a:rPr lang="en-US" sz="2000" dirty="0" smtClean="0"/>
              <a:t> are two of the packages available for R to manipulate and convert geospatial data.</a:t>
            </a:r>
          </a:p>
          <a:p>
            <a:r>
              <a:rPr lang="en-US" sz="2000" dirty="0" smtClean="0"/>
              <a:t>To convert the data to </a:t>
            </a:r>
            <a:r>
              <a:rPr lang="en-US" sz="2000" dirty="0" err="1" smtClean="0"/>
              <a:t>lat</a:t>
            </a:r>
            <a:r>
              <a:rPr lang="en-US" sz="2000" dirty="0" smtClean="0"/>
              <a:t>-long for plotting required several steps. </a:t>
            </a:r>
          </a:p>
          <a:p>
            <a:pPr lvl="1"/>
            <a:r>
              <a:rPr lang="en-US" sz="1800" dirty="0" smtClean="0"/>
              <a:t>Extract and split data from Zone 52S and 53S</a:t>
            </a:r>
          </a:p>
          <a:p>
            <a:pPr lvl="1"/>
            <a:r>
              <a:rPr lang="en-US" sz="1800" dirty="0" smtClean="0"/>
              <a:t>Convert from data frame to Spatial Points </a:t>
            </a:r>
            <a:r>
              <a:rPr lang="en-US" sz="1800" dirty="0" err="1" smtClean="0"/>
              <a:t>Dataframe</a:t>
            </a:r>
            <a:endParaRPr lang="en-US" sz="1800" dirty="0" smtClean="0"/>
          </a:p>
          <a:p>
            <a:pPr lvl="1"/>
            <a:r>
              <a:rPr lang="en-US" sz="1800" dirty="0" smtClean="0"/>
              <a:t>Tag the coordinate system for each zone - Zone </a:t>
            </a:r>
            <a:r>
              <a:rPr lang="en-US" sz="1800" dirty="0"/>
              <a:t>52S data is EPSG 32752, and Zone 53S is EPSG </a:t>
            </a:r>
            <a:r>
              <a:rPr lang="en-US" sz="1800" dirty="0" smtClean="0"/>
              <a:t>32753</a:t>
            </a:r>
            <a:r>
              <a:rPr lang="en-US" sz="1800" dirty="0"/>
              <a:t> </a:t>
            </a:r>
            <a:r>
              <a:rPr lang="en-US" sz="1800" dirty="0" smtClean="0"/>
              <a:t>(these are international standard codes)</a:t>
            </a:r>
            <a:endParaRPr lang="en-US" sz="1800" dirty="0"/>
          </a:p>
          <a:p>
            <a:pPr lvl="1"/>
            <a:r>
              <a:rPr lang="en-US" sz="1800" dirty="0"/>
              <a:t>Once the </a:t>
            </a:r>
            <a:r>
              <a:rPr lang="en-US" sz="1800" dirty="0" err="1"/>
              <a:t>dataframes</a:t>
            </a:r>
            <a:r>
              <a:rPr lang="en-US" sz="1800" dirty="0"/>
              <a:t> are set up, the </a:t>
            </a:r>
            <a:r>
              <a:rPr lang="en-US" sz="1800" dirty="0" err="1"/>
              <a:t>tranform</a:t>
            </a:r>
            <a:r>
              <a:rPr lang="en-US" sz="1800" dirty="0"/>
              <a:t> is done to convert the original coordinates to EPSG 4326, which is standard </a:t>
            </a:r>
            <a:r>
              <a:rPr lang="en-US" sz="1800" dirty="0" err="1"/>
              <a:t>lat</a:t>
            </a:r>
            <a:r>
              <a:rPr lang="en-US" sz="1800" dirty="0"/>
              <a:t>-long format.  </a:t>
            </a:r>
            <a:endParaRPr lang="en-US" sz="1800" dirty="0" smtClean="0"/>
          </a:p>
          <a:p>
            <a:pPr lvl="1"/>
            <a:r>
              <a:rPr lang="en-US" sz="1800" dirty="0" smtClean="0"/>
              <a:t>Rejoin the new </a:t>
            </a:r>
            <a:r>
              <a:rPr lang="en-US" sz="1800" dirty="0" err="1" smtClean="0"/>
              <a:t>lat</a:t>
            </a:r>
            <a:r>
              <a:rPr lang="en-US" sz="1800" dirty="0" smtClean="0"/>
              <a:t>-long data with the original data frame.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765800" y="3556000"/>
            <a:ext cx="3155919" cy="55399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bg1"/>
                </a:solidFill>
              </a:rPr>
              <a:t>spatial_52 &lt;- </a:t>
            </a:r>
            <a:r>
              <a:rPr lang="de-DE" sz="1000" i="1" dirty="0" err="1">
                <a:solidFill>
                  <a:schemeClr val="bg1"/>
                </a:solidFill>
              </a:rPr>
              <a:t>SpatialPointsDataFrame</a:t>
            </a:r>
            <a:r>
              <a:rPr lang="de-DE" sz="1000" i="1" dirty="0">
                <a:solidFill>
                  <a:schemeClr val="bg1"/>
                </a:solidFill>
              </a:rPr>
              <a:t>(coords_52, </a:t>
            </a:r>
            <a:r>
              <a:rPr lang="de-DE" sz="1000" i="1" dirty="0" err="1">
                <a:solidFill>
                  <a:schemeClr val="bg1"/>
                </a:solidFill>
              </a:rPr>
              <a:t>data</a:t>
            </a:r>
            <a:r>
              <a:rPr lang="de-DE" sz="1000" i="1" dirty="0">
                <a:solidFill>
                  <a:schemeClr val="bg1"/>
                </a:solidFill>
              </a:rPr>
              <a:t> = </a:t>
            </a:r>
          </a:p>
          <a:p>
            <a:r>
              <a:rPr lang="de-DE" sz="1000" i="1" dirty="0">
                <a:solidFill>
                  <a:schemeClr val="bg1"/>
                </a:solidFill>
              </a:rPr>
              <a:t>                       </a:t>
            </a:r>
            <a:r>
              <a:rPr lang="de-DE" sz="1000" i="1" dirty="0" smtClean="0">
                <a:solidFill>
                  <a:schemeClr val="bg1"/>
                </a:solidFill>
              </a:rPr>
              <a:t> </a:t>
            </a:r>
            <a:r>
              <a:rPr lang="de-DE" sz="1000" i="1" dirty="0" err="1">
                <a:solidFill>
                  <a:schemeClr val="bg1"/>
                </a:solidFill>
              </a:rPr>
              <a:t>data.frame</a:t>
            </a:r>
            <a:r>
              <a:rPr lang="de-DE" sz="1000" i="1" dirty="0">
                <a:solidFill>
                  <a:schemeClr val="bg1"/>
                </a:solidFill>
              </a:rPr>
              <a:t>(geo_data_52$entry_num), </a:t>
            </a:r>
          </a:p>
          <a:p>
            <a:r>
              <a:rPr lang="de-DE" sz="1000" i="1" dirty="0">
                <a:solidFill>
                  <a:schemeClr val="bg1"/>
                </a:solidFill>
              </a:rPr>
              <a:t>                        </a:t>
            </a:r>
            <a:r>
              <a:rPr lang="de-DE" sz="1000" i="1" dirty="0" smtClean="0">
                <a:solidFill>
                  <a:schemeClr val="bg1"/>
                </a:solidFill>
              </a:rPr>
              <a:t> </a:t>
            </a:r>
            <a:r>
              <a:rPr lang="de-DE" sz="1000" i="1" dirty="0">
                <a:solidFill>
                  <a:schemeClr val="bg1"/>
                </a:solidFill>
              </a:rPr>
              <a:t>proj4string = CRS("+</a:t>
            </a:r>
            <a:r>
              <a:rPr lang="de-DE" sz="1000" i="1" dirty="0" err="1">
                <a:solidFill>
                  <a:schemeClr val="bg1"/>
                </a:solidFill>
              </a:rPr>
              <a:t>init</a:t>
            </a:r>
            <a:r>
              <a:rPr lang="de-DE" sz="1000" i="1" dirty="0">
                <a:solidFill>
                  <a:schemeClr val="bg1"/>
                </a:solidFill>
              </a:rPr>
              <a:t>=epsg:32752")</a:t>
            </a:r>
            <a:r>
              <a:rPr lang="de-DE" sz="1000" i="1" dirty="0" smtClean="0">
                <a:solidFill>
                  <a:schemeClr val="bg1"/>
                </a:solidFill>
              </a:rPr>
              <a:t>)</a:t>
            </a:r>
            <a:endParaRPr lang="de-DE" sz="1000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65799" y="4829890"/>
            <a:ext cx="315591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</a:rPr>
              <a:t>spatial_52_ll &lt;- </a:t>
            </a:r>
            <a:r>
              <a:rPr lang="en-US" sz="1000" i="1" dirty="0" err="1">
                <a:solidFill>
                  <a:srgbClr val="000000"/>
                </a:solidFill>
              </a:rPr>
              <a:t>spTransform</a:t>
            </a:r>
            <a:r>
              <a:rPr lang="en-US" sz="1000" i="1" dirty="0">
                <a:solidFill>
                  <a:srgbClr val="000000"/>
                </a:solidFill>
              </a:rPr>
              <a:t>(spatial_52, </a:t>
            </a:r>
            <a:endParaRPr lang="en-US" sz="1000" i="1" dirty="0" smtClean="0">
              <a:solidFill>
                <a:srgbClr val="000000"/>
              </a:solidFill>
            </a:endParaRPr>
          </a:p>
          <a:p>
            <a:r>
              <a:rPr lang="en-US" sz="1000" i="1" dirty="0">
                <a:solidFill>
                  <a:srgbClr val="000000"/>
                </a:solidFill>
              </a:rPr>
              <a:t> </a:t>
            </a:r>
            <a:r>
              <a:rPr lang="en-US" sz="1000" i="1" dirty="0" smtClean="0">
                <a:solidFill>
                  <a:srgbClr val="000000"/>
                </a:solidFill>
              </a:rPr>
              <a:t> 	            CRS</a:t>
            </a:r>
            <a:r>
              <a:rPr lang="en-US" sz="1000" i="1" dirty="0">
                <a:solidFill>
                  <a:srgbClr val="000000"/>
                </a:solidFill>
              </a:rPr>
              <a:t>("+</a:t>
            </a:r>
            <a:r>
              <a:rPr lang="en-US" sz="1000" i="1" dirty="0" err="1">
                <a:solidFill>
                  <a:srgbClr val="000000"/>
                </a:solidFill>
              </a:rPr>
              <a:t>init</a:t>
            </a:r>
            <a:r>
              <a:rPr lang="en-US" sz="1000" i="1" dirty="0">
                <a:solidFill>
                  <a:srgbClr val="000000"/>
                </a:solidFill>
              </a:rPr>
              <a:t>=epsg:4326"))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5799" y="2540000"/>
            <a:ext cx="315592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rgbClr val="000000"/>
                </a:solidFill>
              </a:rPr>
              <a:t>geo_data_53 &lt;- subset(</a:t>
            </a:r>
            <a:r>
              <a:rPr lang="en-US" sz="900" i="1" dirty="0" err="1">
                <a:solidFill>
                  <a:srgbClr val="000000"/>
                </a:solidFill>
              </a:rPr>
              <a:t>geo_data</a:t>
            </a:r>
            <a:r>
              <a:rPr lang="en-US" sz="900" i="1" dirty="0">
                <a:solidFill>
                  <a:srgbClr val="000000"/>
                </a:solidFill>
              </a:rPr>
              <a:t>, zone == "53S")</a:t>
            </a:r>
          </a:p>
          <a:p>
            <a:r>
              <a:rPr lang="en-US" sz="900" i="1" dirty="0">
                <a:solidFill>
                  <a:srgbClr val="000000"/>
                </a:solidFill>
              </a:rPr>
              <a:t>coords_53 &lt;- </a:t>
            </a:r>
            <a:r>
              <a:rPr lang="en-US" sz="900" i="1" dirty="0" err="1">
                <a:solidFill>
                  <a:srgbClr val="000000"/>
                </a:solidFill>
              </a:rPr>
              <a:t>cbind</a:t>
            </a:r>
            <a:r>
              <a:rPr lang="en-US" sz="900" i="1" dirty="0" smtClean="0">
                <a:solidFill>
                  <a:srgbClr val="000000"/>
                </a:solidFill>
              </a:rPr>
              <a:t>(</a:t>
            </a:r>
          </a:p>
          <a:p>
            <a:r>
              <a:rPr lang="en-US" sz="900" i="1" dirty="0">
                <a:solidFill>
                  <a:srgbClr val="000000"/>
                </a:solidFill>
              </a:rPr>
              <a:t> </a:t>
            </a:r>
            <a:r>
              <a:rPr lang="en-US" sz="900" i="1" dirty="0" smtClean="0">
                <a:solidFill>
                  <a:srgbClr val="000000"/>
                </a:solidFill>
              </a:rPr>
              <a:t>     Easting = </a:t>
            </a:r>
            <a:r>
              <a:rPr lang="en-US" sz="900" i="1" dirty="0" err="1" smtClean="0">
                <a:solidFill>
                  <a:srgbClr val="000000"/>
                </a:solidFill>
              </a:rPr>
              <a:t>as.numeric</a:t>
            </a:r>
            <a:r>
              <a:rPr lang="en-US" sz="900" i="1" dirty="0">
                <a:solidFill>
                  <a:srgbClr val="000000"/>
                </a:solidFill>
              </a:rPr>
              <a:t>(</a:t>
            </a:r>
            <a:r>
              <a:rPr lang="en-US" sz="900" i="1" dirty="0" err="1">
                <a:solidFill>
                  <a:srgbClr val="000000"/>
                </a:solidFill>
              </a:rPr>
              <a:t>as.character</a:t>
            </a:r>
            <a:r>
              <a:rPr lang="en-US" sz="900" i="1" dirty="0">
                <a:solidFill>
                  <a:srgbClr val="000000"/>
                </a:solidFill>
              </a:rPr>
              <a:t>(geo_data_53$easting)),</a:t>
            </a:r>
          </a:p>
          <a:p>
            <a:r>
              <a:rPr lang="en-US" sz="900" i="1" dirty="0">
                <a:solidFill>
                  <a:srgbClr val="000000"/>
                </a:solidFill>
              </a:rPr>
              <a:t>    </a:t>
            </a:r>
            <a:r>
              <a:rPr lang="en-US" sz="900" i="1" dirty="0" smtClean="0">
                <a:solidFill>
                  <a:srgbClr val="000000"/>
                </a:solidFill>
              </a:rPr>
              <a:t>  </a:t>
            </a:r>
            <a:r>
              <a:rPr lang="en-US" sz="900" i="1" dirty="0">
                <a:solidFill>
                  <a:srgbClr val="000000"/>
                </a:solidFill>
              </a:rPr>
              <a:t>Northing </a:t>
            </a:r>
            <a:r>
              <a:rPr lang="en-US" sz="900" i="1" dirty="0" smtClean="0">
                <a:solidFill>
                  <a:srgbClr val="000000"/>
                </a:solidFill>
              </a:rPr>
              <a:t>=</a:t>
            </a:r>
            <a:r>
              <a:rPr lang="en-US" sz="900" i="1" dirty="0" err="1" smtClean="0">
                <a:solidFill>
                  <a:srgbClr val="000000"/>
                </a:solidFill>
              </a:rPr>
              <a:t>as.numeric</a:t>
            </a:r>
            <a:r>
              <a:rPr lang="en-US" sz="900" i="1" dirty="0">
                <a:solidFill>
                  <a:srgbClr val="000000"/>
                </a:solidFill>
              </a:rPr>
              <a:t>(</a:t>
            </a:r>
            <a:r>
              <a:rPr lang="en-US" sz="900" i="1" dirty="0" err="1">
                <a:solidFill>
                  <a:srgbClr val="000000"/>
                </a:solidFill>
              </a:rPr>
              <a:t>as.character</a:t>
            </a:r>
            <a:r>
              <a:rPr lang="en-US" sz="900" i="1" dirty="0">
                <a:solidFill>
                  <a:srgbClr val="000000"/>
                </a:solidFill>
              </a:rPr>
              <a:t>(geo_data_53$northing))</a:t>
            </a:r>
            <a:r>
              <a:rPr lang="en-US" sz="900" i="1" dirty="0" smtClean="0">
                <a:solidFill>
                  <a:srgbClr val="000000"/>
                </a:solidFill>
              </a:rPr>
              <a:t>)</a:t>
            </a:r>
            <a:endParaRPr lang="en-US" sz="9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9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case_when</a:t>
            </a:r>
            <a:r>
              <a:rPr lang="en-US" dirty="0" smtClean="0"/>
              <a:t>, </a:t>
            </a:r>
            <a:r>
              <a:rPr lang="en-US" dirty="0" smtClean="0"/>
              <a:t>a cleaner if-then-else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While working on this project, I ran up against what was going to be a very messy </a:t>
            </a:r>
            <a:r>
              <a:rPr lang="en-US" sz="2000" i="1" dirty="0" err="1" smtClean="0"/>
              <a:t>ifelse</a:t>
            </a:r>
            <a:r>
              <a:rPr lang="en-US" sz="2000" dirty="0" smtClean="0"/>
              <a:t> statement and went looking for alternatives</a:t>
            </a:r>
          </a:p>
          <a:p>
            <a:r>
              <a:rPr lang="en-US" sz="2000" dirty="0" smtClean="0"/>
              <a:t>I found the </a:t>
            </a:r>
            <a:r>
              <a:rPr lang="en-US" sz="2000" i="1" dirty="0" err="1" smtClean="0"/>
              <a:t>case_when</a:t>
            </a:r>
            <a:r>
              <a:rPr lang="en-US" sz="2000" dirty="0" smtClean="0"/>
              <a:t> statement.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612537" y="3597018"/>
            <a:ext cx="5074263" cy="255454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00" i="1" dirty="0" err="1">
                <a:solidFill>
                  <a:srgbClr val="000000"/>
                </a:solidFill>
              </a:rPr>
              <a:t>clean_aussie_data</a:t>
            </a:r>
            <a:r>
              <a:rPr lang="en-US" sz="1000" i="1" dirty="0">
                <a:solidFill>
                  <a:srgbClr val="000000"/>
                </a:solidFill>
              </a:rPr>
              <a:t> &lt;- </a:t>
            </a:r>
            <a:r>
              <a:rPr lang="en-US" sz="1000" i="1" dirty="0" err="1">
                <a:solidFill>
                  <a:srgbClr val="000000"/>
                </a:solidFill>
              </a:rPr>
              <a:t>clean_aussie_data</a:t>
            </a:r>
            <a:r>
              <a:rPr lang="en-US" sz="1000" i="1" dirty="0">
                <a:solidFill>
                  <a:srgbClr val="000000"/>
                </a:solidFill>
              </a:rPr>
              <a:t> %&gt;% 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mutate(</a:t>
            </a:r>
            <a:r>
              <a:rPr lang="en-US" sz="1000" i="1" dirty="0" err="1">
                <a:solidFill>
                  <a:srgbClr val="000000"/>
                </a:solidFill>
              </a:rPr>
              <a:t>sample_type</a:t>
            </a:r>
            <a:r>
              <a:rPr lang="en-US" sz="1000" i="1" dirty="0">
                <a:solidFill>
                  <a:srgbClr val="000000"/>
                </a:solidFill>
              </a:rPr>
              <a:t> = </a:t>
            </a:r>
            <a:r>
              <a:rPr lang="en-US" sz="1000" i="1" dirty="0" err="1">
                <a:solidFill>
                  <a:srgbClr val="000000"/>
                </a:solidFill>
              </a:rPr>
              <a:t>case_when</a:t>
            </a:r>
            <a:r>
              <a:rPr lang="en-US" sz="1000" i="1" dirty="0">
                <a:solidFill>
                  <a:srgbClr val="000000"/>
                </a:solidFill>
              </a:rPr>
              <a:t>(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"Terrestrial-Bird" ~ "Terrestrial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"Terrestrial-Reptile" ~ "Terrestrial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"Terrestrial-Mammal" ~ "Terrestrial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"Terrestrial-Grasses and Herbs" ~ "Terrestrial Plants",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"Terrestrial-Plant" ~ "Terrestrial Plants",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"Terrestrial-Soil" ~ "Terrestrial Soil",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"Freshwater-Bird" ~ "Freshwater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"Freshwater-Reptile" ~ "Freshwater Animals",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"Freshwater-Fish" ~ "Fish",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</a:t>
            </a:r>
            <a:r>
              <a:rPr lang="en-US" sz="1000" i="1" dirty="0" err="1">
                <a:solidFill>
                  <a:srgbClr val="000000"/>
                </a:solidFill>
              </a:rPr>
              <a:t>Mollusc</a:t>
            </a:r>
            <a:r>
              <a:rPr lang="en-US" sz="1000" i="1" dirty="0">
                <a:solidFill>
                  <a:srgbClr val="000000"/>
                </a:solidFill>
              </a:rPr>
              <a:t>" ~ "</a:t>
            </a:r>
            <a:r>
              <a:rPr lang="en-US" sz="1000" i="1" dirty="0" err="1">
                <a:solidFill>
                  <a:srgbClr val="000000"/>
                </a:solidFill>
              </a:rPr>
              <a:t>Mollusc</a:t>
            </a:r>
            <a:r>
              <a:rPr lang="en-US" sz="1000" i="1" dirty="0">
                <a:solidFill>
                  <a:srgbClr val="000000"/>
                </a:solidFill>
              </a:rPr>
              <a:t>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"Freshwater-Sediment" ~ "Freshwater Sediment",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"Freshwater-Vascular Plant" ~ "Freshwater Plant",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</a:t>
            </a:r>
            <a:r>
              <a:rPr lang="en-US" sz="1000" i="1" dirty="0" err="1">
                <a:solidFill>
                  <a:srgbClr val="000000"/>
                </a:solidFill>
              </a:rPr>
              <a:t>clean_aussie_data$wildlife_group</a:t>
            </a:r>
            <a:r>
              <a:rPr lang="en-US" sz="1000" i="1" dirty="0">
                <a:solidFill>
                  <a:srgbClr val="000000"/>
                </a:solidFill>
              </a:rPr>
              <a:t> == "Freshwater-Water" ~ "Water",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    TRUE ~ "NA")</a:t>
            </a:r>
            <a:r>
              <a:rPr lang="en-US" sz="1000" i="1" dirty="0" smtClean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600" y="3606800"/>
            <a:ext cx="2318789" cy="178510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00" i="1" dirty="0" err="1">
                <a:solidFill>
                  <a:srgbClr val="000000"/>
                </a:solidFill>
              </a:rPr>
              <a:t>case_when</a:t>
            </a:r>
            <a:r>
              <a:rPr lang="en-US" sz="1000" i="1" dirty="0">
                <a:solidFill>
                  <a:srgbClr val="000000"/>
                </a:solidFill>
              </a:rPr>
              <a:t>(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logical_statement1 ~ desired_outcome1,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logical_statement2 ~ desired_outcome2,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TRUE ~ </a:t>
            </a:r>
            <a:r>
              <a:rPr lang="en-US" sz="1000" i="1" dirty="0" err="1">
                <a:solidFill>
                  <a:srgbClr val="000000"/>
                </a:solidFill>
              </a:rPr>
              <a:t>default_outcome</a:t>
            </a:r>
            <a:endParaRPr lang="en-US" sz="1000" i="1" dirty="0">
              <a:solidFill>
                <a:srgbClr val="000000"/>
              </a:solidFill>
            </a:endParaRPr>
          </a:p>
          <a:p>
            <a:r>
              <a:rPr lang="en-US" sz="1000" i="1" dirty="0">
                <a:solidFill>
                  <a:srgbClr val="000000"/>
                </a:solidFill>
              </a:rPr>
              <a:t>)</a:t>
            </a:r>
          </a:p>
          <a:p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u="sng" dirty="0" err="1" smtClean="0">
                <a:solidFill>
                  <a:srgbClr val="000000"/>
                </a:solidFill>
              </a:rPr>
              <a:t>Pseudocode</a:t>
            </a:r>
            <a:endParaRPr lang="en-US" sz="1000" u="sng" dirty="0">
              <a:solidFill>
                <a:srgbClr val="000000"/>
              </a:solidFill>
            </a:endParaRPr>
          </a:p>
          <a:p>
            <a:r>
              <a:rPr lang="en-US" sz="1000" i="1" dirty="0">
                <a:solidFill>
                  <a:srgbClr val="000000"/>
                </a:solidFill>
              </a:rPr>
              <a:t>if x1 then y1</a:t>
            </a:r>
          </a:p>
          <a:p>
            <a:r>
              <a:rPr lang="en-US" sz="1000" i="1" dirty="0" err="1">
                <a:solidFill>
                  <a:srgbClr val="000000"/>
                </a:solidFill>
              </a:rPr>
              <a:t>elseif</a:t>
            </a:r>
            <a:r>
              <a:rPr lang="en-US" sz="1000" i="1" dirty="0">
                <a:solidFill>
                  <a:srgbClr val="000000"/>
                </a:solidFill>
              </a:rPr>
              <a:t> x2 then y2</a:t>
            </a:r>
          </a:p>
          <a:p>
            <a:r>
              <a:rPr lang="en-US" sz="1000" i="1" dirty="0">
                <a:solidFill>
                  <a:srgbClr val="000000"/>
                </a:solidFill>
              </a:rPr>
              <a:t>else y3</a:t>
            </a:r>
          </a:p>
          <a:p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2400" y="3227686"/>
            <a:ext cx="169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231634"/>
            <a:ext cx="75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3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136" y="453609"/>
            <a:ext cx="229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Alligator Rivers Region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20" y="4085091"/>
            <a:ext cx="3060700" cy="196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30" y="1123963"/>
            <a:ext cx="4978400" cy="4927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49599" y="221714"/>
            <a:ext cx="6491716" cy="5948514"/>
            <a:chOff x="1349599" y="221714"/>
            <a:chExt cx="6491716" cy="5948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599" y="221714"/>
              <a:ext cx="6491716" cy="59485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56077" y="5583148"/>
              <a:ext cx="2237496" cy="587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26067" y="6345803"/>
            <a:ext cx="3797865" cy="369332"/>
            <a:chOff x="5226067" y="6345803"/>
            <a:chExt cx="3797865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6047286" y="6345803"/>
              <a:ext cx="2976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Doering</a:t>
              </a:r>
              <a:r>
                <a:rPr lang="en-US" i="1" dirty="0" smtClean="0"/>
                <a:t> and </a:t>
              </a:r>
              <a:r>
                <a:rPr lang="en-US" i="1" dirty="0" err="1" smtClean="0"/>
                <a:t>Boellhofer</a:t>
              </a:r>
              <a:r>
                <a:rPr lang="en-US" i="1" dirty="0" smtClean="0"/>
                <a:t>, 2016</a:t>
              </a:r>
              <a:endParaRPr lang="en-US" i="1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26067" y="6480326"/>
              <a:ext cx="829727" cy="2125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68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252"/>
            <a:ext cx="9144000" cy="34332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039" y="4215146"/>
            <a:ext cx="794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‘Environmental Research Institute of the Supervising Scientist’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63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 smtClean="0"/>
              <a:t>Why do we want to look at animal/environmental radionuclide and metal concentrations in the region??</a:t>
            </a:r>
            <a:endParaRPr lang="en-US" sz="3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2631" y="2217134"/>
            <a:ext cx="91313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Impacts on </a:t>
            </a:r>
            <a:r>
              <a:rPr lang="en-US" sz="2400" dirty="0" err="1" smtClean="0"/>
              <a:t>Kakadu</a:t>
            </a:r>
            <a:r>
              <a:rPr lang="en-US" sz="2400" dirty="0" smtClean="0"/>
              <a:t> National Park (1/3 of land is park)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Overall impacts of uranium mining on water and fauna (2/3 of land is  aboriginal owned)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Concerns about contamination of bush foods, contamination of flora for wild animal consumption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90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4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There is some evidence for pre- and post- mining change</a:t>
            </a:r>
            <a:r>
              <a:rPr lang="is-IS" sz="2800" i="1" dirty="0" smtClean="0"/>
              <a:t>…...</a:t>
            </a:r>
            <a:endParaRPr lang="en-US" sz="2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59" y="1209349"/>
            <a:ext cx="5522680" cy="55226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59228" y="4071467"/>
            <a:ext cx="503941" cy="1995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7385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What have we chosen to look at in this data set??</a:t>
            </a:r>
            <a:endParaRPr lang="en-US" sz="3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630" y="1316858"/>
            <a:ext cx="54904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u="sng" dirty="0" smtClean="0"/>
              <a:t>Sample types:</a:t>
            </a:r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Animals</a:t>
            </a:r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Animals</a:t>
            </a:r>
            <a:endParaRPr lang="de-DE" sz="2400" dirty="0"/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de-DE" sz="2400" dirty="0" smtClean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en-US" sz="2400" dirty="0"/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Soil</a:t>
            </a:r>
            <a:r>
              <a:rPr lang="de-DE" sz="2400" dirty="0" smtClean="0"/>
              <a:t>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Sediment</a:t>
            </a:r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Mollusc</a:t>
            </a:r>
            <a:r>
              <a:rPr lang="de-DE" sz="2400" dirty="0" smtClean="0"/>
              <a:t>              	</a:t>
            </a:r>
          </a:p>
          <a:p>
            <a:r>
              <a:rPr lang="de-DE" sz="2400" dirty="0" smtClean="0"/>
              <a:t>   	</a:t>
            </a:r>
            <a:r>
              <a:rPr lang="de-DE" sz="2400" dirty="0" err="1" smtClean="0"/>
              <a:t>Fish</a:t>
            </a:r>
            <a:r>
              <a:rPr lang="de-DE" sz="2400" dirty="0" smtClean="0"/>
              <a:t>            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Water</a:t>
            </a:r>
            <a:r>
              <a:rPr lang="de-DE" sz="2400" dirty="0" smtClean="0"/>
              <a:t>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u="sng" dirty="0" smtClean="0"/>
              <a:t>Date:</a:t>
            </a:r>
            <a:r>
              <a:rPr lang="en-US" sz="2400" dirty="0" smtClean="0"/>
              <a:t> 11/2/1976 to 11/30/2015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u="sng" dirty="0"/>
              <a:t>Location</a:t>
            </a:r>
            <a:r>
              <a:rPr lang="en-US" sz="2400" dirty="0"/>
              <a:t>: </a:t>
            </a:r>
            <a:r>
              <a:rPr lang="en-US" sz="2400" dirty="0" smtClean="0"/>
              <a:t>Distance (km) </a:t>
            </a:r>
            <a:r>
              <a:rPr lang="en-US" sz="2400" dirty="0"/>
              <a:t>from the mine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21167" y="1316858"/>
            <a:ext cx="4522833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Measurements: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Metals</a:t>
            </a:r>
            <a:r>
              <a:rPr lang="en-US" sz="2400" b="1" dirty="0" smtClean="0"/>
              <a:t>: </a:t>
            </a:r>
            <a:r>
              <a:rPr lang="en-US" sz="2400" dirty="0" smtClean="0"/>
              <a:t>Cu, As, </a:t>
            </a:r>
            <a:r>
              <a:rPr lang="en-US" sz="2400" dirty="0" err="1" smtClean="0"/>
              <a:t>Pb</a:t>
            </a:r>
            <a:r>
              <a:rPr lang="en-US" sz="2400" dirty="0" smtClean="0"/>
              <a:t>, Hg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Radionuclides (summed)</a:t>
            </a:r>
            <a:r>
              <a:rPr lang="en-US" sz="2400" dirty="0" smtClean="0"/>
              <a:t>:</a:t>
            </a:r>
          </a:p>
          <a:p>
            <a:pPr lvl="4"/>
            <a:r>
              <a:rPr lang="en-US" sz="2400" dirty="0" smtClean="0"/>
              <a:t>			U238 </a:t>
            </a:r>
          </a:p>
          <a:p>
            <a:pPr lvl="4"/>
            <a:r>
              <a:rPr lang="is-IS" sz="2400" dirty="0" smtClean="0"/>
              <a:t>			U234</a:t>
            </a:r>
            <a:r>
              <a:rPr lang="en-US" sz="2400" dirty="0" smtClean="0"/>
              <a:t> </a:t>
            </a:r>
          </a:p>
          <a:p>
            <a:pPr lvl="4"/>
            <a:r>
              <a:rPr lang="en-US" sz="2400" dirty="0" smtClean="0"/>
              <a:t>			Th230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Ra226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Pb210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Po210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Th232</a:t>
            </a:r>
            <a:endParaRPr lang="en-US" sz="2400" dirty="0"/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Ra228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Th228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Ac227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K40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164746" y="2203753"/>
            <a:ext cx="1456421" cy="2970352"/>
            <a:chOff x="3164746" y="2129057"/>
            <a:chExt cx="1456421" cy="297035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467110" y="2129057"/>
              <a:ext cx="115405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164746" y="2136511"/>
              <a:ext cx="1456421" cy="29628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621167" y="2136512"/>
              <a:ext cx="0" cy="15098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547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4008"/>
            <a:ext cx="8229600" cy="4130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Specifically:</a:t>
            </a:r>
          </a:p>
          <a:p>
            <a:pPr marL="0" indent="0">
              <a:buNone/>
            </a:pPr>
            <a:r>
              <a:rPr lang="en-US" sz="2800" dirty="0" smtClean="0"/>
              <a:t>	Where are the sample types of interest located in relation to the mine?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How does the concentration of radionuclides and metals change with distance from the mine?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What questions have we decided to ask?</a:t>
            </a:r>
            <a:endParaRPr lang="en-US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03923" y="1561839"/>
            <a:ext cx="8482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Overarching: How has the Ranger Mine contaminated the surrounding Alligators River Region with radionuclides and metals?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59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607</TotalTime>
  <Words>1618</Words>
  <Application>Microsoft Macintosh PowerPoint</Application>
  <PresentationFormat>On-screen Show (4:3)</PresentationFormat>
  <Paragraphs>167</Paragraphs>
  <Slides>21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Black</vt:lpstr>
      <vt:lpstr>What do we know about Metals and Radionuclides coming from  The Ranger Mine?? </vt:lpstr>
      <vt:lpstr>PowerPoint Presentation</vt:lpstr>
      <vt:lpstr>PowerPoint Presentation</vt:lpstr>
      <vt:lpstr>PowerPoint Presentation</vt:lpstr>
      <vt:lpstr>Why do we want to look at animal/environmental radionuclide and metal concentrations in the region??</vt:lpstr>
      <vt:lpstr>There is some evidence for pre- and post- mining change…...</vt:lpstr>
      <vt:lpstr>What have we chosen to look at in this data set??</vt:lpstr>
      <vt:lpstr>What questions have we decided to ask?</vt:lpstr>
      <vt:lpstr>Where are the sample types of interest located in relation to the mine? </vt:lpstr>
      <vt:lpstr>Where are the sample types of interest located in relation to the mine? </vt:lpstr>
      <vt:lpstr>How does the concentration of radionuclides change with distance from the mine? </vt:lpstr>
      <vt:lpstr>How does the concentration of metals change with distance from the mine? </vt:lpstr>
      <vt:lpstr>How does the concentration of metals change with distance from the mine? </vt:lpstr>
      <vt:lpstr>Now we can look at sample type, distance, time, and concentration of contaminant together</vt:lpstr>
      <vt:lpstr>Conclusions</vt:lpstr>
      <vt:lpstr>PowerPoint Presentation</vt:lpstr>
      <vt:lpstr>Approach and Lessons with Shiny</vt:lpstr>
      <vt:lpstr>Approach and Lessons with Shiny</vt:lpstr>
      <vt:lpstr>Geospatial Data</vt:lpstr>
      <vt:lpstr>R and Geospatial Data</vt:lpstr>
      <vt:lpstr>case_when, a cleaner if-then-else</vt:lpstr>
    </vt:vector>
  </TitlesOfParts>
  <Company>University of Idaho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we know about Metals and Radionuclides coming from  The Ranger Mine?? </dc:title>
  <dc:creator>Chloe Stenkamp-Strahm</dc:creator>
  <cp:lastModifiedBy>Gerald Braley</cp:lastModifiedBy>
  <cp:revision>27</cp:revision>
  <dcterms:created xsi:type="dcterms:W3CDTF">2016-12-01T18:25:27Z</dcterms:created>
  <dcterms:modified xsi:type="dcterms:W3CDTF">2016-12-04T19:57:03Z</dcterms:modified>
</cp:coreProperties>
</file>